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9"/>
  </p:notesMasterIdLst>
  <p:sldIdLst>
    <p:sldId id="260" r:id="rId2"/>
    <p:sldId id="261" r:id="rId3"/>
    <p:sldId id="292" r:id="rId4"/>
    <p:sldId id="293" r:id="rId5"/>
    <p:sldId id="295" r:id="rId6"/>
    <p:sldId id="294" r:id="rId7"/>
    <p:sldId id="28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059" autoAdjust="0"/>
    <p:restoredTop sz="94660"/>
  </p:normalViewPr>
  <p:slideViewPr>
    <p:cSldViewPr snapToGrid="0">
      <p:cViewPr varScale="1">
        <p:scale>
          <a:sx n="73" d="100"/>
          <a:sy n="73" d="100"/>
        </p:scale>
        <p:origin x="126"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9D5B6E-D81F-4A44-9AFD-8AFB682B1EF3}" type="datetimeFigureOut">
              <a:rPr lang="en-US" smtClean="0"/>
              <a:t>9/10/2019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8496F9-DF15-414D-8FC5-6548B61272FD}" type="slidenum">
              <a:rPr lang="en-US" smtClean="0"/>
              <a:t>‹#›</a:t>
            </a:fld>
            <a:endParaRPr lang="en-US"/>
          </a:p>
        </p:txBody>
      </p:sp>
    </p:spTree>
    <p:extLst>
      <p:ext uri="{BB962C8B-B14F-4D97-AF65-F5344CB8AC3E}">
        <p14:creationId xmlns:p14="http://schemas.microsoft.com/office/powerpoint/2010/main" val="668735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75008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3020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604705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97861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48212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2472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9/10/2019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64523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648228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71639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84462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80385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994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61332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05625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84652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7768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7190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48362D-825D-4A82-A0AE-0E1171E04A9C}" type="datetimeFigureOut">
              <a:rPr lang="en-US" smtClean="0"/>
              <a:t>9/10/2019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562778322"/>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3 – Aug 23, 2018 </a:t>
            </a:r>
            <a:endParaRPr lang="en-US" dirty="0"/>
          </a:p>
        </p:txBody>
      </p:sp>
      <p:sp>
        <p:nvSpPr>
          <p:cNvPr id="3" name="Content Placeholder 2"/>
          <p:cNvSpPr>
            <a:spLocks noGrp="1"/>
          </p:cNvSpPr>
          <p:nvPr>
            <p:ph idx="1"/>
          </p:nvPr>
        </p:nvSpPr>
        <p:spPr>
          <a:xfrm>
            <a:off x="1058092" y="2508068"/>
            <a:ext cx="10489474" cy="3435532"/>
          </a:xfrm>
        </p:spPr>
        <p:txBody>
          <a:bodyPr>
            <a:noAutofit/>
          </a:bodyPr>
          <a:lstStyle/>
          <a:p>
            <a:r>
              <a:rPr lang="en-US" sz="2400" b="1" dirty="0" smtClean="0"/>
              <a:t>P3 Challenge –</a:t>
            </a:r>
          </a:p>
          <a:p>
            <a:pPr lvl="1"/>
            <a:r>
              <a:rPr lang="en-US" sz="2000" b="1" dirty="0" smtClean="0"/>
              <a:t>For the pole vaulter shown, determine the force exerted by his right and left hands on the pole to keep it horizontal if the 8.3 kg pole is 2.0 meters long, and he grips the pole with his left hand 0.50 m from the end and his right hand 0.20 m from the end. </a:t>
            </a:r>
          </a:p>
          <a:p>
            <a:r>
              <a:rPr lang="en-US" sz="2200" b="1" dirty="0" smtClean="0"/>
              <a:t>Today’s Objectives – </a:t>
            </a:r>
          </a:p>
          <a:p>
            <a:pPr lvl="1"/>
            <a:r>
              <a:rPr lang="en-US" sz="2000" b="1" dirty="0" smtClean="0"/>
              <a:t>Moment of Inertia</a:t>
            </a:r>
          </a:p>
          <a:p>
            <a:pPr lvl="1"/>
            <a:r>
              <a:rPr lang="en-US" sz="2000" b="1" dirty="0" smtClean="0"/>
              <a:t>Rotational Kinetic Energy</a:t>
            </a:r>
          </a:p>
          <a:p>
            <a:pPr lvl="1"/>
            <a:r>
              <a:rPr lang="en-US" sz="2000" b="1" dirty="0" smtClean="0"/>
              <a:t>Second Law Problems</a:t>
            </a:r>
            <a:endParaRPr lang="en-US" sz="2200" b="1" dirty="0" smtClean="0"/>
          </a:p>
        </p:txBody>
      </p:sp>
      <p:grpSp>
        <p:nvGrpSpPr>
          <p:cNvPr id="6" name="Group 5"/>
          <p:cNvGrpSpPr/>
          <p:nvPr/>
        </p:nvGrpSpPr>
        <p:grpSpPr>
          <a:xfrm>
            <a:off x="7196328" y="4079631"/>
            <a:ext cx="3454739" cy="2410051"/>
            <a:chOff x="7196328" y="4079631"/>
            <a:chExt cx="3454739" cy="2410051"/>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6328" y="4079631"/>
              <a:ext cx="3322644" cy="2410051"/>
            </a:xfrm>
            <a:prstGeom prst="rect">
              <a:avLst/>
            </a:prstGeom>
          </p:spPr>
        </p:pic>
        <p:sp>
          <p:nvSpPr>
            <p:cNvPr id="5" name="Rectangle 4"/>
            <p:cNvSpPr/>
            <p:nvPr/>
          </p:nvSpPr>
          <p:spPr>
            <a:xfrm>
              <a:off x="9482667" y="4079631"/>
              <a:ext cx="1168400" cy="14575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Objectives/Agenda/Assignment</a:t>
            </a:r>
            <a:endParaRPr lang="en-US" dirty="0"/>
          </a:p>
        </p:txBody>
      </p:sp>
      <p:sp>
        <p:nvSpPr>
          <p:cNvPr id="3" name="Content Placeholder 2"/>
          <p:cNvSpPr>
            <a:spLocks noGrp="1"/>
          </p:cNvSpPr>
          <p:nvPr>
            <p:ph sz="half" idx="1"/>
          </p:nvPr>
        </p:nvSpPr>
        <p:spPr>
          <a:xfrm>
            <a:off x="791203" y="2842651"/>
            <a:ext cx="10067228" cy="3416301"/>
          </a:xfrm>
        </p:spPr>
        <p:txBody>
          <a:bodyPr>
            <a:normAutofit fontScale="92500" lnSpcReduction="10000"/>
          </a:bodyPr>
          <a:lstStyle/>
          <a:p>
            <a:r>
              <a:rPr lang="en-US" sz="2000" b="1" dirty="0" smtClean="0"/>
              <a:t>Objective:  </a:t>
            </a:r>
          </a:p>
          <a:p>
            <a:pPr lvl="1"/>
            <a:r>
              <a:rPr lang="en-US" sz="1800" b="1" dirty="0" smtClean="0"/>
              <a:t>B.1 Rigid bodies and rotational dynamics (1.4 – 1.5, 1.8)</a:t>
            </a:r>
          </a:p>
          <a:p>
            <a:r>
              <a:rPr lang="en-US" sz="2000" b="1" dirty="0" smtClean="0"/>
              <a:t>Agenda:</a:t>
            </a:r>
          </a:p>
          <a:p>
            <a:pPr lvl="1"/>
            <a:r>
              <a:rPr lang="en-US" sz="2000" b="1" dirty="0" smtClean="0"/>
              <a:t>Homework Review for #1-6</a:t>
            </a:r>
          </a:p>
          <a:p>
            <a:pPr lvl="1"/>
            <a:r>
              <a:rPr lang="en-US" sz="2000" b="1" dirty="0" smtClean="0"/>
              <a:t>Moment of inertia</a:t>
            </a:r>
          </a:p>
          <a:p>
            <a:pPr lvl="1"/>
            <a:r>
              <a:rPr lang="en-US" sz="2000" b="1" dirty="0" smtClean="0"/>
              <a:t>Rotational Kinetic Energy</a:t>
            </a:r>
          </a:p>
          <a:p>
            <a:pPr lvl="1"/>
            <a:r>
              <a:rPr lang="en-US" sz="2000" b="1" dirty="0" smtClean="0"/>
              <a:t>Second Law Problems</a:t>
            </a:r>
          </a:p>
          <a:p>
            <a:r>
              <a:rPr lang="en-US" b="1" dirty="0" smtClean="0"/>
              <a:t>Assignment: </a:t>
            </a:r>
          </a:p>
          <a:p>
            <a:pPr lvl="2"/>
            <a:r>
              <a:rPr lang="en-US" sz="2000" b="1" dirty="0"/>
              <a:t>Read p7-8, p10 -13 (without rolling), Do p16 #7-13  except 8 and </a:t>
            </a:r>
            <a:r>
              <a:rPr lang="en-US" sz="2000" b="1" dirty="0" smtClean="0"/>
              <a:t>12</a:t>
            </a:r>
          </a:p>
          <a:p>
            <a:pPr lvl="2"/>
            <a:endParaRPr lang="en-US" sz="2000" b="1" dirty="0"/>
          </a:p>
        </p:txBody>
      </p:sp>
    </p:spTree>
    <p:extLst>
      <p:ext uri="{BB962C8B-B14F-4D97-AF65-F5344CB8AC3E}">
        <p14:creationId xmlns:p14="http://schemas.microsoft.com/office/powerpoint/2010/main" val="1078414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Moment of Inertia - derived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62584" y="2645703"/>
                <a:ext cx="11252750" cy="3416300"/>
              </a:xfrm>
            </p:spPr>
            <p:txBody>
              <a:bodyPr>
                <a:normAutofit/>
              </a:bodyPr>
              <a:lstStyle/>
              <a:p>
                <a:r>
                  <a:rPr lang="en-US" sz="2000" b="1" dirty="0" smtClean="0"/>
                  <a:t>Consider the Kinetic Energy of an extended body. Each little incremental mass within the body has a velocity and therefore a little K.E.</a:t>
                </a:r>
              </a:p>
              <a:p>
                <a:r>
                  <a:rPr lang="en-US" sz="2000" b="1" dirty="0" smtClean="0"/>
                  <a:t>The total K.E. of the body is the sum of all the incremental masses:</a:t>
                </a:r>
              </a:p>
              <a:p>
                <a:r>
                  <a:rPr lang="en-US" sz="2000" b="1" dirty="0" smtClean="0"/>
                  <a:t>Total E</a:t>
                </a:r>
                <a:r>
                  <a:rPr lang="en-US" sz="2000" b="1" baseline="-25000" dirty="0" smtClean="0"/>
                  <a:t>K </a:t>
                </a:r>
                <a:r>
                  <a:rPr lang="en-US" sz="2000" b="1" dirty="0" smtClean="0"/>
                  <a:t>= ½ m</a:t>
                </a:r>
                <a:r>
                  <a:rPr lang="en-US" sz="2000" b="1" baseline="-25000" dirty="0" smtClean="0"/>
                  <a:t>1</a:t>
                </a:r>
                <a:r>
                  <a:rPr lang="en-US" sz="2000" b="1" dirty="0" smtClean="0"/>
                  <a:t>v</a:t>
                </a:r>
                <a:r>
                  <a:rPr lang="en-US" sz="2000" b="1" baseline="-25000" dirty="0" smtClean="0"/>
                  <a:t>1</a:t>
                </a:r>
                <a:r>
                  <a:rPr lang="en-US" sz="2000" b="1" baseline="30000" dirty="0" smtClean="0"/>
                  <a:t>2</a:t>
                </a:r>
                <a:r>
                  <a:rPr lang="en-US" sz="2000" b="1" dirty="0" smtClean="0"/>
                  <a:t> + </a:t>
                </a:r>
                <a:r>
                  <a:rPr lang="en-US" sz="2000" b="1" dirty="0"/>
                  <a:t>½ </a:t>
                </a:r>
                <a:r>
                  <a:rPr lang="en-US" sz="2000" b="1" dirty="0" smtClean="0"/>
                  <a:t>m</a:t>
                </a:r>
                <a:r>
                  <a:rPr lang="en-US" sz="2000" b="1" baseline="-25000" dirty="0" smtClean="0"/>
                  <a:t>2</a:t>
                </a:r>
                <a:r>
                  <a:rPr lang="en-US" sz="2000" b="1" dirty="0" smtClean="0"/>
                  <a:t>v</a:t>
                </a:r>
                <a:r>
                  <a:rPr lang="en-US" sz="2000" b="1" baseline="-25000" dirty="0" smtClean="0"/>
                  <a:t>2</a:t>
                </a:r>
                <a:r>
                  <a:rPr lang="en-US" sz="2000" b="1" baseline="30000" dirty="0" smtClean="0"/>
                  <a:t>2 </a:t>
                </a:r>
                <a:r>
                  <a:rPr lang="en-US" sz="2000" b="1" dirty="0"/>
                  <a:t>+ ½ </a:t>
                </a:r>
                <a:r>
                  <a:rPr lang="en-US" sz="2000" b="1" dirty="0" smtClean="0"/>
                  <a:t>m</a:t>
                </a:r>
                <a:r>
                  <a:rPr lang="en-US" sz="2000" b="1" baseline="-25000" dirty="0" smtClean="0"/>
                  <a:t>3</a:t>
                </a:r>
                <a:r>
                  <a:rPr lang="en-US" sz="2000" b="1" dirty="0" smtClean="0"/>
                  <a:t>v</a:t>
                </a:r>
                <a:r>
                  <a:rPr lang="en-US" sz="2000" b="1" baseline="-25000" dirty="0"/>
                  <a:t>3</a:t>
                </a:r>
                <a:r>
                  <a:rPr lang="en-US" sz="2000" b="1" baseline="30000" dirty="0" smtClean="0"/>
                  <a:t>2 </a:t>
                </a:r>
                <a:r>
                  <a:rPr lang="en-US" sz="2000" b="1" dirty="0"/>
                  <a:t>+ ½ </a:t>
                </a:r>
                <a:r>
                  <a:rPr lang="en-US" sz="2000" b="1" dirty="0" smtClean="0"/>
                  <a:t>m</a:t>
                </a:r>
                <a:r>
                  <a:rPr lang="en-US" sz="2000" b="1" baseline="-25000" dirty="0" smtClean="0"/>
                  <a:t>4</a:t>
                </a:r>
                <a:r>
                  <a:rPr lang="en-US" sz="2000" b="1" dirty="0" smtClean="0"/>
                  <a:t>v</a:t>
                </a:r>
                <a:r>
                  <a:rPr lang="en-US" sz="2000" b="1" baseline="-25000" dirty="0"/>
                  <a:t>4</a:t>
                </a:r>
                <a:r>
                  <a:rPr lang="en-US" sz="2000" b="1" baseline="30000" dirty="0" smtClean="0"/>
                  <a:t>2 …</a:t>
                </a:r>
                <a:r>
                  <a:rPr lang="en-US" sz="2000" b="1" dirty="0"/>
                  <a:t> + ½ </a:t>
                </a:r>
                <a:r>
                  <a:rPr lang="en-US" sz="2000" b="1" dirty="0" smtClean="0"/>
                  <a:t>m</a:t>
                </a:r>
                <a:r>
                  <a:rPr lang="en-US" sz="2000" b="1" baseline="-25000" dirty="0" smtClean="0"/>
                  <a:t>n</a:t>
                </a:r>
                <a:r>
                  <a:rPr lang="en-US" sz="2000" b="1" dirty="0" smtClean="0"/>
                  <a:t>v</a:t>
                </a:r>
                <a:r>
                  <a:rPr lang="en-US" sz="2000" b="1" baseline="-25000" dirty="0"/>
                  <a:t>n</a:t>
                </a:r>
                <a:r>
                  <a:rPr lang="en-US" sz="2000" b="1" baseline="30000" dirty="0" smtClean="0"/>
                  <a:t>2 </a:t>
                </a:r>
              </a:p>
              <a:p>
                <a:r>
                  <a:rPr lang="en-US" sz="2000" b="1" dirty="0" smtClean="0"/>
                  <a:t>Substitute </a:t>
                </a:r>
                <a:r>
                  <a:rPr lang="en-US" sz="2000" b="1" dirty="0" err="1" smtClean="0"/>
                  <a:t>r</a:t>
                </a:r>
                <a:r>
                  <a:rPr lang="en-US" sz="2000" b="1" baseline="-25000" dirty="0" err="1" smtClean="0"/>
                  <a:t>i</a:t>
                </a:r>
                <a:r>
                  <a:rPr lang="el-GR" sz="2000" b="1" dirty="0" smtClean="0"/>
                  <a:t>ω</a:t>
                </a:r>
                <a:r>
                  <a:rPr lang="en-US" sz="2000" b="1" baseline="-25000" dirty="0" err="1" smtClean="0"/>
                  <a:t>i</a:t>
                </a:r>
                <a:r>
                  <a:rPr lang="en-US" sz="2000" b="1" dirty="0" smtClean="0"/>
                  <a:t> for each velocity to put K.E. in rotational terms….</a:t>
                </a:r>
              </a:p>
              <a:p>
                <a:r>
                  <a:rPr lang="en-US" sz="2000" b="1" dirty="0"/>
                  <a:t>Total E</a:t>
                </a:r>
                <a:r>
                  <a:rPr lang="en-US" sz="2000" b="1" baseline="-25000" dirty="0"/>
                  <a:t>K </a:t>
                </a:r>
                <a:r>
                  <a:rPr lang="en-US" sz="2000" b="1" dirty="0"/>
                  <a:t>= ½ </a:t>
                </a:r>
                <a:r>
                  <a:rPr lang="en-US" sz="2000" b="1" dirty="0" smtClean="0"/>
                  <a:t>m</a:t>
                </a:r>
                <a:r>
                  <a:rPr lang="en-US" sz="2000" b="1" baseline="-25000" dirty="0" smtClean="0"/>
                  <a:t>1</a:t>
                </a:r>
                <a:r>
                  <a:rPr lang="en-US" sz="2000" b="1" dirty="0"/>
                  <a:t> </a:t>
                </a:r>
                <a:r>
                  <a:rPr lang="en-US" sz="2000" b="1" dirty="0" smtClean="0"/>
                  <a:t>r</a:t>
                </a:r>
                <a:r>
                  <a:rPr lang="en-US" sz="2000" b="1" baseline="-25000" dirty="0" smtClean="0"/>
                  <a:t>1</a:t>
                </a:r>
                <a:r>
                  <a:rPr lang="en-US" sz="2000" b="1" baseline="30000" dirty="0" smtClean="0"/>
                  <a:t>2</a:t>
                </a:r>
                <a:r>
                  <a:rPr lang="el-GR" sz="2000" b="1" dirty="0" smtClean="0"/>
                  <a:t>ω</a:t>
                </a:r>
                <a:r>
                  <a:rPr lang="en-US" sz="2000" b="1" baseline="-25000" dirty="0" smtClean="0"/>
                  <a:t>1</a:t>
                </a:r>
                <a:r>
                  <a:rPr lang="en-US" sz="2000" b="1" dirty="0" smtClean="0"/>
                  <a:t> </a:t>
                </a:r>
                <a:r>
                  <a:rPr lang="en-US" sz="2000" b="1" baseline="30000" dirty="0" smtClean="0"/>
                  <a:t>2</a:t>
                </a:r>
                <a:r>
                  <a:rPr lang="en-US" sz="2000" b="1" dirty="0" smtClean="0"/>
                  <a:t> </a:t>
                </a:r>
                <a:r>
                  <a:rPr lang="en-US" sz="2000" b="1" dirty="0"/>
                  <a:t>+ ½ </a:t>
                </a:r>
                <a:r>
                  <a:rPr lang="en-US" sz="2000" b="1" dirty="0" smtClean="0"/>
                  <a:t>m</a:t>
                </a:r>
                <a:r>
                  <a:rPr lang="en-US" sz="2000" b="1" baseline="-25000" dirty="0" smtClean="0"/>
                  <a:t>2</a:t>
                </a:r>
                <a:r>
                  <a:rPr lang="en-US" sz="2000" b="1" dirty="0"/>
                  <a:t> </a:t>
                </a:r>
                <a:r>
                  <a:rPr lang="en-US" sz="2000" b="1" dirty="0" smtClean="0"/>
                  <a:t>r</a:t>
                </a:r>
                <a:r>
                  <a:rPr lang="en-US" sz="2000" b="1" baseline="-25000" dirty="0" smtClean="0"/>
                  <a:t>2</a:t>
                </a:r>
                <a:r>
                  <a:rPr lang="en-US" sz="2000" b="1" baseline="30000" dirty="0" smtClean="0"/>
                  <a:t>2</a:t>
                </a:r>
                <a:r>
                  <a:rPr lang="el-GR" sz="2000" b="1" dirty="0" smtClean="0"/>
                  <a:t>ω</a:t>
                </a:r>
                <a:r>
                  <a:rPr lang="en-US" sz="2000" b="1" baseline="-25000" dirty="0" smtClean="0"/>
                  <a:t>2</a:t>
                </a:r>
                <a:r>
                  <a:rPr lang="en-US" sz="2000" b="1" dirty="0" smtClean="0"/>
                  <a:t> </a:t>
                </a:r>
                <a:r>
                  <a:rPr lang="en-US" sz="2000" b="1" baseline="30000" dirty="0" smtClean="0"/>
                  <a:t>2 </a:t>
                </a:r>
                <a:r>
                  <a:rPr lang="en-US" sz="2000" b="1" dirty="0"/>
                  <a:t>+ ½ </a:t>
                </a:r>
                <a:r>
                  <a:rPr lang="en-US" sz="2000" b="1" dirty="0" smtClean="0"/>
                  <a:t>m</a:t>
                </a:r>
                <a:r>
                  <a:rPr lang="en-US" sz="2000" b="1" baseline="-25000" dirty="0" smtClean="0"/>
                  <a:t>3</a:t>
                </a:r>
                <a:r>
                  <a:rPr lang="en-US" sz="2000" b="1" dirty="0"/>
                  <a:t> </a:t>
                </a:r>
                <a:r>
                  <a:rPr lang="en-US" sz="2000" b="1" dirty="0" smtClean="0"/>
                  <a:t>r</a:t>
                </a:r>
                <a:r>
                  <a:rPr lang="en-US" sz="2000" b="1" baseline="-25000" dirty="0" smtClean="0"/>
                  <a:t>3</a:t>
                </a:r>
                <a:r>
                  <a:rPr lang="en-US" sz="2000" b="1" baseline="30000" dirty="0" smtClean="0"/>
                  <a:t>2</a:t>
                </a:r>
                <a:r>
                  <a:rPr lang="el-GR" sz="2000" b="1" dirty="0" smtClean="0"/>
                  <a:t>ω</a:t>
                </a:r>
                <a:r>
                  <a:rPr lang="en-US" sz="2000" b="1" baseline="-25000" dirty="0" smtClean="0"/>
                  <a:t>3</a:t>
                </a:r>
                <a:r>
                  <a:rPr lang="en-US" sz="2000" b="1" dirty="0" smtClean="0"/>
                  <a:t> </a:t>
                </a:r>
                <a:r>
                  <a:rPr lang="en-US" sz="2000" b="1" baseline="30000" dirty="0" smtClean="0"/>
                  <a:t>2 </a:t>
                </a:r>
                <a:r>
                  <a:rPr lang="en-US" sz="2000" b="1" dirty="0"/>
                  <a:t>+ ½ </a:t>
                </a:r>
                <a:r>
                  <a:rPr lang="en-US" sz="2000" b="1" dirty="0" smtClean="0"/>
                  <a:t>m</a:t>
                </a:r>
                <a:r>
                  <a:rPr lang="en-US" sz="2000" b="1" baseline="-25000" dirty="0" smtClean="0"/>
                  <a:t>4</a:t>
                </a:r>
                <a:r>
                  <a:rPr lang="en-US" sz="2000" b="1" dirty="0"/>
                  <a:t> </a:t>
                </a:r>
                <a:r>
                  <a:rPr lang="en-US" sz="2000" b="1" dirty="0" smtClean="0"/>
                  <a:t>r</a:t>
                </a:r>
                <a:r>
                  <a:rPr lang="en-US" sz="2000" b="1" baseline="-25000" dirty="0" smtClean="0"/>
                  <a:t>4</a:t>
                </a:r>
                <a:r>
                  <a:rPr lang="en-US" sz="2000" b="1" baseline="30000" dirty="0" smtClean="0"/>
                  <a:t>2</a:t>
                </a:r>
                <a:r>
                  <a:rPr lang="el-GR" sz="2000" b="1" dirty="0" smtClean="0"/>
                  <a:t>ω</a:t>
                </a:r>
                <a:r>
                  <a:rPr lang="en-US" sz="2000" b="1" baseline="-25000" dirty="0" smtClean="0"/>
                  <a:t>4</a:t>
                </a:r>
                <a:r>
                  <a:rPr lang="en-US" sz="2000" b="1" dirty="0" smtClean="0"/>
                  <a:t> </a:t>
                </a:r>
                <a:r>
                  <a:rPr lang="en-US" sz="2000" b="1" baseline="30000" dirty="0" smtClean="0"/>
                  <a:t>2 </a:t>
                </a:r>
                <a:r>
                  <a:rPr lang="en-US" sz="2000" b="1" baseline="30000" dirty="0"/>
                  <a:t>…</a:t>
                </a:r>
                <a:r>
                  <a:rPr lang="en-US" sz="2000" b="1" dirty="0"/>
                  <a:t> + ½ </a:t>
                </a:r>
                <a:r>
                  <a:rPr lang="en-US" sz="2000" b="1" dirty="0" err="1" smtClean="0"/>
                  <a:t>m</a:t>
                </a:r>
                <a:r>
                  <a:rPr lang="en-US" sz="2000" b="1" baseline="-25000" dirty="0" err="1" smtClean="0"/>
                  <a:t>n</a:t>
                </a:r>
                <a:r>
                  <a:rPr lang="en-US" sz="2000" b="1" dirty="0"/>
                  <a:t> </a:t>
                </a:r>
                <a:r>
                  <a:rPr lang="en-US" sz="2000" b="1" dirty="0" smtClean="0"/>
                  <a:t>r</a:t>
                </a:r>
                <a:r>
                  <a:rPr lang="en-US" sz="2000" b="1" baseline="-25000" dirty="0" smtClean="0"/>
                  <a:t>n</a:t>
                </a:r>
                <a:r>
                  <a:rPr lang="en-US" sz="2000" b="1" baseline="30000" dirty="0" smtClean="0"/>
                  <a:t>2</a:t>
                </a:r>
                <a:r>
                  <a:rPr lang="el-GR" sz="2000" b="1" dirty="0" smtClean="0"/>
                  <a:t>ω</a:t>
                </a:r>
                <a:r>
                  <a:rPr lang="en-US" sz="2000" b="1" baseline="-25000" dirty="0" smtClean="0"/>
                  <a:t>n</a:t>
                </a:r>
                <a:r>
                  <a:rPr lang="en-US" sz="2000" b="1" dirty="0" smtClean="0"/>
                  <a:t> </a:t>
                </a:r>
                <a:r>
                  <a:rPr lang="en-US" sz="2000" b="1" baseline="30000" dirty="0" smtClean="0"/>
                  <a:t>2 </a:t>
                </a:r>
                <a:endParaRPr lang="en-US" sz="2000" b="1" dirty="0" smtClean="0"/>
              </a:p>
              <a:p>
                <a:r>
                  <a:rPr lang="en-US" sz="2000" b="1" dirty="0" smtClean="0"/>
                  <a:t>Recognize that </a:t>
                </a:r>
                <a:r>
                  <a:rPr lang="el-GR" sz="2000" b="1" dirty="0" smtClean="0"/>
                  <a:t>ω</a:t>
                </a:r>
                <a:r>
                  <a:rPr lang="en-US" sz="2000" b="1" baseline="-25000" dirty="0"/>
                  <a:t> </a:t>
                </a:r>
                <a:r>
                  <a:rPr lang="en-US" sz="2000" b="1" dirty="0"/>
                  <a:t> </a:t>
                </a:r>
                <a:r>
                  <a:rPr lang="en-US" sz="2000" b="1" dirty="0" smtClean="0"/>
                  <a:t>the same for all points within </a:t>
                </a:r>
                <a:r>
                  <a:rPr lang="en-US" sz="2000" b="1" dirty="0"/>
                  <a:t>a</a:t>
                </a:r>
                <a:r>
                  <a:rPr lang="en-US" sz="2000" b="1" dirty="0" smtClean="0"/>
                  <a:t> body and factor it out.</a:t>
                </a:r>
              </a:p>
              <a:p>
                <a:r>
                  <a:rPr lang="en-US" sz="2000" b="1" dirty="0" smtClean="0"/>
                  <a:t>Total E</a:t>
                </a:r>
                <a:r>
                  <a:rPr lang="en-US" sz="2000" b="1" baseline="-25000" dirty="0"/>
                  <a:t>K </a:t>
                </a:r>
                <a:r>
                  <a:rPr lang="en-US" sz="2000" b="1" dirty="0" smtClean="0"/>
                  <a:t>=  ½ (</a:t>
                </a:r>
                <a14:m>
                  <m:oMath xmlns:m="http://schemas.openxmlformats.org/officeDocument/2006/math">
                    <m:nary>
                      <m:naryPr>
                        <m:chr m:val="∑"/>
                        <m:subHide m:val="on"/>
                        <m:supHide m:val="on"/>
                        <m:ctrlPr>
                          <a:rPr lang="en-US" sz="2000" b="1" i="1" smtClean="0">
                            <a:latin typeface="Cambria Math" panose="02040503050406030204" pitchFamily="18" charset="0"/>
                          </a:rPr>
                        </m:ctrlPr>
                      </m:naryPr>
                      <m:sub/>
                      <m:sup/>
                      <m:e>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𝒎</m:t>
                            </m:r>
                          </m:e>
                          <m:sub>
                            <m:r>
                              <a:rPr lang="en-US" sz="2000" b="1" i="1" smtClean="0">
                                <a:latin typeface="Cambria Math" panose="02040503050406030204" pitchFamily="18" charset="0"/>
                              </a:rPr>
                              <m:t>𝒊</m:t>
                            </m:r>
                          </m:sub>
                        </m:sSub>
                        <m:sSubSup>
                          <m:sSubSupPr>
                            <m:ctrlPr>
                              <a:rPr lang="en-US" sz="2000" b="1" i="1" smtClean="0">
                                <a:latin typeface="Cambria Math" panose="02040503050406030204" pitchFamily="18" charset="0"/>
                              </a:rPr>
                            </m:ctrlPr>
                          </m:sSubSupPr>
                          <m:e>
                            <m:r>
                              <a:rPr lang="en-US" sz="2000" b="1" i="1" smtClean="0">
                                <a:latin typeface="Cambria Math" panose="02040503050406030204" pitchFamily="18" charset="0"/>
                              </a:rPr>
                              <m:t>𝒓</m:t>
                            </m:r>
                          </m:e>
                          <m:sub>
                            <m:r>
                              <a:rPr lang="en-US" sz="2000" b="1" i="1" smtClean="0">
                                <a:latin typeface="Cambria Math" panose="02040503050406030204" pitchFamily="18" charset="0"/>
                              </a:rPr>
                              <m:t>𝒊</m:t>
                            </m:r>
                          </m:sub>
                          <m:sup>
                            <m:r>
                              <a:rPr lang="en-US" sz="2000" b="1" i="1" smtClean="0">
                                <a:latin typeface="Cambria Math" panose="02040503050406030204" pitchFamily="18" charset="0"/>
                              </a:rPr>
                              <m:t>𝟐</m:t>
                            </m:r>
                          </m:sup>
                        </m:sSubSup>
                      </m:e>
                    </m:nary>
                  </m:oMath>
                </a14:m>
                <a:r>
                  <a:rPr lang="en-US" sz="2000" b="1" dirty="0" smtClean="0"/>
                  <a:t>) </a:t>
                </a:r>
                <a:r>
                  <a:rPr lang="el-GR" sz="2000" b="1" dirty="0" smtClean="0"/>
                  <a:t>ω</a:t>
                </a:r>
                <a:r>
                  <a:rPr lang="en-US" sz="2000" b="1" baseline="30000" dirty="0" smtClean="0"/>
                  <a:t>2  </a:t>
                </a:r>
                <a:r>
                  <a:rPr lang="en-US" sz="2000" b="1" dirty="0" smtClean="0"/>
                  <a:t> Compare to E</a:t>
                </a:r>
                <a:r>
                  <a:rPr lang="en-US" sz="2000" b="1" baseline="-25000" dirty="0" smtClean="0"/>
                  <a:t>K </a:t>
                </a:r>
                <a:r>
                  <a:rPr lang="en-US" sz="2000" b="1" dirty="0" smtClean="0"/>
                  <a:t>=1/2 mv</a:t>
                </a:r>
                <a:r>
                  <a:rPr lang="en-US" sz="2000" b="1" baseline="30000" dirty="0" smtClean="0"/>
                  <a:t>2</a:t>
                </a:r>
                <a:r>
                  <a:rPr lang="en-US" sz="2000" b="1" dirty="0" smtClean="0"/>
                  <a:t>  to define moment of inertia I =</a:t>
                </a:r>
                <a14:m>
                  <m:oMath xmlns:m="http://schemas.openxmlformats.org/officeDocument/2006/math">
                    <m:nary>
                      <m:naryPr>
                        <m:chr m:val="∑"/>
                        <m:subHide m:val="on"/>
                        <m:supHide m:val="on"/>
                        <m:ctrlPr>
                          <a:rPr lang="en-US" sz="2000" b="1" i="1">
                            <a:latin typeface="Cambria Math" panose="02040503050406030204" pitchFamily="18" charset="0"/>
                          </a:rPr>
                        </m:ctrlPr>
                      </m:naryPr>
                      <m:sub/>
                      <m:sup/>
                      <m:e>
                        <m:sSub>
                          <m:sSubPr>
                            <m:ctrlPr>
                              <a:rPr lang="en-US" sz="2000" b="1" i="1">
                                <a:latin typeface="Cambria Math" panose="02040503050406030204" pitchFamily="18" charset="0"/>
                              </a:rPr>
                            </m:ctrlPr>
                          </m:sSubPr>
                          <m:e>
                            <m:r>
                              <a:rPr lang="en-US" sz="2000" b="1" i="1">
                                <a:latin typeface="Cambria Math" panose="02040503050406030204" pitchFamily="18" charset="0"/>
                              </a:rPr>
                              <m:t>𝒎</m:t>
                            </m:r>
                          </m:e>
                          <m:sub>
                            <m:r>
                              <a:rPr lang="en-US" sz="2000" b="1" i="1">
                                <a:latin typeface="Cambria Math" panose="02040503050406030204" pitchFamily="18" charset="0"/>
                              </a:rPr>
                              <m:t>𝒊</m:t>
                            </m:r>
                          </m:sub>
                        </m:sSub>
                        <m:sSubSup>
                          <m:sSubSupPr>
                            <m:ctrlPr>
                              <a:rPr lang="en-US" sz="2000" b="1" i="1">
                                <a:latin typeface="Cambria Math" panose="02040503050406030204" pitchFamily="18" charset="0"/>
                              </a:rPr>
                            </m:ctrlPr>
                          </m:sSubSupPr>
                          <m:e>
                            <m:r>
                              <a:rPr lang="en-US" sz="2000" b="1" i="1">
                                <a:latin typeface="Cambria Math" panose="02040503050406030204" pitchFamily="18" charset="0"/>
                              </a:rPr>
                              <m:t>𝒓</m:t>
                            </m:r>
                          </m:e>
                          <m:sub>
                            <m:r>
                              <a:rPr lang="en-US" sz="2000" b="1" i="1">
                                <a:latin typeface="Cambria Math" panose="02040503050406030204" pitchFamily="18" charset="0"/>
                              </a:rPr>
                              <m:t>𝒊</m:t>
                            </m:r>
                          </m:sub>
                          <m:sup>
                            <m:r>
                              <a:rPr lang="en-US" sz="2000" b="1" i="1">
                                <a:latin typeface="Cambria Math" panose="02040503050406030204" pitchFamily="18" charset="0"/>
                              </a:rPr>
                              <m:t>𝟐</m:t>
                            </m:r>
                          </m:sup>
                        </m:sSubSup>
                      </m:e>
                    </m:nary>
                  </m:oMath>
                </a14:m>
                <a:r>
                  <a:rPr lang="en-US" sz="2000" b="1" dirty="0" smtClean="0"/>
                  <a:t>.</a:t>
                </a:r>
              </a:p>
              <a:p>
                <a:endParaRPr lang="en-US" sz="2000" b="1" dirty="0"/>
              </a:p>
              <a:p>
                <a:pPr marL="0" indent="0">
                  <a:buNone/>
                </a:pPr>
                <a:endParaRPr lang="en-US" sz="2000" b="1"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62584" y="2645703"/>
                <a:ext cx="11252750" cy="3416300"/>
              </a:xfrm>
              <a:blipFill>
                <a:blip r:embed="rId2"/>
                <a:stretch>
                  <a:fillRect l="-271" t="-893" r="-1138" b="-18750"/>
                </a:stretch>
              </a:blipFill>
            </p:spPr>
            <p:txBody>
              <a:bodyPr/>
              <a:lstStyle/>
              <a:p>
                <a:r>
                  <a:rPr lang="en-US">
                    <a:noFill/>
                  </a:rPr>
                  <a:t> </a:t>
                </a:r>
              </a:p>
            </p:txBody>
          </p:sp>
        </mc:Fallback>
      </mc:AlternateContent>
    </p:spTree>
    <p:extLst>
      <p:ext uri="{BB962C8B-B14F-4D97-AF65-F5344CB8AC3E}">
        <p14:creationId xmlns:p14="http://schemas.microsoft.com/office/powerpoint/2010/main" val="375932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4823815" cy="706964"/>
          </a:xfrm>
        </p:spPr>
        <p:txBody>
          <a:bodyPr/>
          <a:lstStyle/>
          <a:p>
            <a:r>
              <a:rPr lang="en-US" dirty="0" smtClean="0"/>
              <a:t>Moment of Inertia formulas</a:t>
            </a:r>
            <a:endParaRPr lang="en-US" dirty="0"/>
          </a:p>
        </p:txBody>
      </p:sp>
      <p:sp>
        <p:nvSpPr>
          <p:cNvPr id="3" name="Content Placeholder 2"/>
          <p:cNvSpPr>
            <a:spLocks noGrp="1"/>
          </p:cNvSpPr>
          <p:nvPr>
            <p:ph idx="1"/>
          </p:nvPr>
        </p:nvSpPr>
        <p:spPr>
          <a:xfrm>
            <a:off x="1154954" y="2603500"/>
            <a:ext cx="4823815" cy="3416300"/>
          </a:xfrm>
        </p:spPr>
        <p:txBody>
          <a:bodyPr>
            <a:normAutofit fontScale="92500" lnSpcReduction="20000"/>
          </a:bodyPr>
          <a:lstStyle/>
          <a:p>
            <a:r>
              <a:rPr lang="en-US" sz="2000" b="1" u="sng" dirty="0" smtClean="0"/>
              <a:t>The moment of Inertia for simple shapes, depend on the geometry of the body.</a:t>
            </a:r>
          </a:p>
          <a:p>
            <a:r>
              <a:rPr lang="en-US" sz="2000" b="1" dirty="0" smtClean="0"/>
              <a:t>Also depends on choice of axis of rotation.</a:t>
            </a:r>
          </a:p>
          <a:p>
            <a:r>
              <a:rPr lang="en-US" sz="2000" b="1" dirty="0" smtClean="0"/>
              <a:t>You will be given the moment of inertia formulas as needed for IB.</a:t>
            </a:r>
          </a:p>
          <a:p>
            <a:r>
              <a:rPr lang="en-US" sz="2000" b="1" dirty="0" smtClean="0"/>
              <a:t>For our tests, I will give you this image.</a:t>
            </a:r>
          </a:p>
          <a:p>
            <a:r>
              <a:rPr lang="en-US" sz="2000" b="1" u="sng" dirty="0" smtClean="0"/>
              <a:t>For complex body shapes, model with simple shapes and add their moments of inertia formulas.</a:t>
            </a:r>
            <a:endParaRPr lang="en-US" sz="2000" b="1" u="sng"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4615"/>
          <a:stretch/>
        </p:blipFill>
        <p:spPr>
          <a:xfrm>
            <a:off x="6686884" y="196947"/>
            <a:ext cx="5148696" cy="6541477"/>
          </a:xfrm>
          <a:prstGeom prst="rect">
            <a:avLst/>
          </a:prstGeom>
        </p:spPr>
      </p:pic>
    </p:spTree>
    <p:extLst>
      <p:ext uri="{BB962C8B-B14F-4D97-AF65-F5344CB8AC3E}">
        <p14:creationId xmlns:p14="http://schemas.microsoft.com/office/powerpoint/2010/main" val="2083652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992" y="1066658"/>
            <a:ext cx="8761413" cy="706964"/>
          </a:xfrm>
        </p:spPr>
        <p:txBody>
          <a:bodyPr/>
          <a:lstStyle/>
          <a:p>
            <a:r>
              <a:rPr lang="en-US" dirty="0" smtClean="0"/>
              <a:t>Rotational kinetic energy</a:t>
            </a:r>
            <a:endParaRPr lang="en-US" dirty="0"/>
          </a:p>
        </p:txBody>
      </p:sp>
      <p:sp>
        <p:nvSpPr>
          <p:cNvPr id="3" name="Content Placeholder 2"/>
          <p:cNvSpPr>
            <a:spLocks noGrp="1"/>
          </p:cNvSpPr>
          <p:nvPr>
            <p:ph idx="1"/>
          </p:nvPr>
        </p:nvSpPr>
        <p:spPr>
          <a:xfrm>
            <a:off x="1154954" y="2603500"/>
            <a:ext cx="5307839" cy="3416300"/>
          </a:xfrm>
        </p:spPr>
        <p:txBody>
          <a:bodyPr>
            <a:normAutofit/>
          </a:bodyPr>
          <a:lstStyle/>
          <a:p>
            <a:r>
              <a:rPr lang="en-US" sz="2000" b="1" dirty="0" smtClean="0"/>
              <a:t>K = ½ I</a:t>
            </a:r>
            <a:r>
              <a:rPr lang="en-US" sz="2000" b="1" dirty="0" smtClean="0">
                <a:sym typeface="Euclid Symbol" panose="05050102010706020507" pitchFamily="18" charset="2"/>
              </a:rPr>
              <a:t></a:t>
            </a:r>
            <a:r>
              <a:rPr lang="en-US" sz="2000" b="1" baseline="30000" dirty="0" smtClean="0">
                <a:sym typeface="Euclid Symbol" panose="05050102010706020507" pitchFamily="18" charset="2"/>
              </a:rPr>
              <a:t>2</a:t>
            </a:r>
          </a:p>
          <a:p>
            <a:r>
              <a:rPr lang="en-US" sz="2000" b="1" dirty="0" smtClean="0">
                <a:sym typeface="Euclid Symbol" panose="05050102010706020507" pitchFamily="18" charset="2"/>
              </a:rPr>
              <a:t>Determine the rotational kinetic energy of a 125 g solid cylinder with a radius of 32 cm rotating at 22 rad/sec about its axis of symmetry.</a:t>
            </a:r>
            <a:endParaRPr lang="en-US" sz="2000" b="1"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615"/>
          <a:stretch/>
        </p:blipFill>
        <p:spPr>
          <a:xfrm>
            <a:off x="6686884" y="196947"/>
            <a:ext cx="5148696" cy="6541477"/>
          </a:xfrm>
          <a:prstGeom prst="rect">
            <a:avLst/>
          </a:prstGeom>
        </p:spPr>
      </p:pic>
    </p:spTree>
    <p:extLst>
      <p:ext uri="{BB962C8B-B14F-4D97-AF65-F5344CB8AC3E}">
        <p14:creationId xmlns:p14="http://schemas.microsoft.com/office/powerpoint/2010/main" val="2501068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4717036" cy="706964"/>
          </a:xfrm>
        </p:spPr>
        <p:txBody>
          <a:bodyPr/>
          <a:lstStyle/>
          <a:p>
            <a:r>
              <a:rPr lang="en-US" dirty="0" smtClean="0"/>
              <a:t>Newton’s 2</a:t>
            </a:r>
            <a:r>
              <a:rPr lang="en-US" baseline="30000" dirty="0" smtClean="0"/>
              <a:t>nd</a:t>
            </a:r>
            <a:r>
              <a:rPr lang="en-US" dirty="0" smtClean="0"/>
              <a:t> Law, Rotational form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954" y="2603500"/>
                <a:ext cx="3604333" cy="3416300"/>
              </a:xfrm>
            </p:spPr>
            <p:txBody>
              <a:bodyPr>
                <a:normAutofit/>
              </a:bodyPr>
              <a:lstStyle/>
              <a:p>
                <a14:m>
                  <m:oMath xmlns:m="http://schemas.openxmlformats.org/officeDocument/2006/math">
                    <m:r>
                      <a:rPr lang="en-US" sz="2000" b="1" i="1" smtClean="0">
                        <a:latin typeface="Cambria Math" panose="02040503050406030204" pitchFamily="18" charset="0"/>
                        <a:ea typeface="Cambria Math" panose="02040503050406030204" pitchFamily="18" charset="0"/>
                      </a:rPr>
                      <m:t>𝚪</m:t>
                    </m:r>
                    <m:r>
                      <a:rPr lang="en-US" sz="2000" b="1" i="1" smtClean="0">
                        <a:latin typeface="Cambria Math" panose="02040503050406030204" pitchFamily="18" charset="0"/>
                        <a:ea typeface="Cambria Math" panose="02040503050406030204" pitchFamily="18" charset="0"/>
                      </a:rPr>
                      <m:t>=</m:t>
                    </m:r>
                    <m:r>
                      <a:rPr lang="en-US" sz="2000" b="1" i="1" smtClean="0">
                        <a:latin typeface="Cambria Math" panose="02040503050406030204" pitchFamily="18" charset="0"/>
                        <a:ea typeface="Cambria Math" panose="02040503050406030204" pitchFamily="18" charset="0"/>
                      </a:rPr>
                      <m:t>𝑰</m:t>
                    </m:r>
                    <m:r>
                      <a:rPr lang="en-US" sz="2000" b="1" i="1" smtClean="0">
                        <a:latin typeface="Cambria Math" panose="02040503050406030204" pitchFamily="18" charset="0"/>
                        <a:ea typeface="Cambria Math" panose="02040503050406030204" pitchFamily="18" charset="0"/>
                      </a:rPr>
                      <m:t>𝜶</m:t>
                    </m:r>
                  </m:oMath>
                </a14:m>
                <a:endParaRPr lang="en-US" sz="2000" b="1" dirty="0"/>
              </a:p>
              <a:p>
                <a:r>
                  <a:rPr lang="en-US" sz="2000" b="1" dirty="0" smtClean="0"/>
                  <a:t>What net torque is needed to bring a 8.75 kg potters wheel disc from rest to an angular velocity of 5.35 rad/s within 3.0 seconds? The radius of the solid wheel is 0.22 m.</a:t>
                </a:r>
                <a:endParaRPr lang="en-US" sz="2000"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954" y="2603500"/>
                <a:ext cx="3604333" cy="3416300"/>
              </a:xfrm>
              <a:blipFill>
                <a:blip r:embed="rId2"/>
                <a:stretch>
                  <a:fillRect l="-676" r="-169"/>
                </a:stretch>
              </a:blipFill>
            </p:spPr>
            <p:txBody>
              <a:bodyPr/>
              <a:lstStyle/>
              <a:p>
                <a:r>
                  <a:rPr lang="en-US">
                    <a:noFill/>
                  </a:rPr>
                  <a:t> </a:t>
                </a:r>
              </a:p>
            </p:txBody>
          </p:sp>
        </mc:Fallback>
      </mc:AlternateContent>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4615"/>
          <a:stretch/>
        </p:blipFill>
        <p:spPr>
          <a:xfrm>
            <a:off x="6686884" y="196947"/>
            <a:ext cx="5148696" cy="6541477"/>
          </a:xfrm>
          <a:prstGeom prst="rect">
            <a:avLst/>
          </a:prstGeom>
        </p:spPr>
      </p:pic>
    </p:spTree>
    <p:extLst>
      <p:ext uri="{BB962C8B-B14F-4D97-AF65-F5344CB8AC3E}">
        <p14:creationId xmlns:p14="http://schemas.microsoft.com/office/powerpoint/2010/main" val="3958116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and homework</a:t>
            </a:r>
            <a:endParaRPr lang="en-US" dirty="0"/>
          </a:p>
        </p:txBody>
      </p:sp>
      <p:sp>
        <p:nvSpPr>
          <p:cNvPr id="3" name="Content Placeholder 2"/>
          <p:cNvSpPr>
            <a:spLocks noGrp="1"/>
          </p:cNvSpPr>
          <p:nvPr>
            <p:ph idx="1"/>
          </p:nvPr>
        </p:nvSpPr>
        <p:spPr>
          <a:xfrm>
            <a:off x="1154954" y="2603500"/>
            <a:ext cx="9902252" cy="3416300"/>
          </a:xfrm>
        </p:spPr>
        <p:txBody>
          <a:bodyPr>
            <a:normAutofit/>
          </a:bodyPr>
          <a:lstStyle/>
          <a:p>
            <a:pPr lvl="1"/>
            <a:r>
              <a:rPr lang="en-US" sz="2200" b="1" dirty="0" smtClean="0"/>
              <a:t>Exit Slip – What is the moment of inertia for a baseball if it has a mass of 0.145 kg and a diameter of 7.36 cm? (Assume uniform density.) </a:t>
            </a:r>
          </a:p>
          <a:p>
            <a:pPr lvl="1"/>
            <a:endParaRPr lang="en-US" b="1" dirty="0"/>
          </a:p>
          <a:p>
            <a:pPr lvl="1"/>
            <a:r>
              <a:rPr lang="en-US" sz="1800" b="1" dirty="0" smtClean="0"/>
              <a:t>What’s due? (homework for a homework check next class) </a:t>
            </a:r>
            <a:r>
              <a:rPr lang="en-US" sz="2100" b="1" u="sng" dirty="0" smtClean="0"/>
              <a:t> </a:t>
            </a:r>
          </a:p>
          <a:p>
            <a:pPr lvl="2"/>
            <a:r>
              <a:rPr lang="en-US" sz="2000" b="1" dirty="0" smtClean="0"/>
              <a:t>Read p7-8, p10 -13 (without rolling), Do p16 #7-13  except 8 and 12</a:t>
            </a:r>
          </a:p>
          <a:p>
            <a:pPr lvl="1"/>
            <a:r>
              <a:rPr lang="en-US" sz="2000" b="1" dirty="0" smtClean="0"/>
              <a:t>What’s next? (What to read to prepare for the next class)</a:t>
            </a:r>
          </a:p>
          <a:p>
            <a:pPr lvl="2"/>
            <a:r>
              <a:rPr lang="en-US" sz="1800" b="1" dirty="0" smtClean="0"/>
              <a:t>Read the remainder of B.1.</a:t>
            </a:r>
            <a:endParaRPr lang="en-US" sz="1800" b="1" dirty="0"/>
          </a:p>
          <a:p>
            <a:pPr lvl="2"/>
            <a:endParaRPr lang="en-US" sz="1800" b="1"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2969" t="47385" b="28410"/>
          <a:stretch/>
        </p:blipFill>
        <p:spPr>
          <a:xfrm>
            <a:off x="8102991" y="497156"/>
            <a:ext cx="3662249" cy="1761481"/>
          </a:xfrm>
          <a:prstGeom prst="rect">
            <a:avLst/>
          </a:prstGeom>
        </p:spPr>
      </p:pic>
    </p:spTree>
    <p:extLst>
      <p:ext uri="{BB962C8B-B14F-4D97-AF65-F5344CB8AC3E}">
        <p14:creationId xmlns:p14="http://schemas.microsoft.com/office/powerpoint/2010/main" val="20090537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28412</TotalTime>
  <Words>508</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 Math</vt:lpstr>
      <vt:lpstr>Century Gothic</vt:lpstr>
      <vt:lpstr>Euclid Symbol</vt:lpstr>
      <vt:lpstr>Wingdings 3</vt:lpstr>
      <vt:lpstr>Ion Boardroom</vt:lpstr>
      <vt:lpstr>Physics 3 – Aug 23, 2018 </vt:lpstr>
      <vt:lpstr>Objectives/Agenda/Assignment</vt:lpstr>
      <vt:lpstr>Moment of Inertia - derived</vt:lpstr>
      <vt:lpstr>Moment of Inertia formulas</vt:lpstr>
      <vt:lpstr>Rotational kinetic energy</vt:lpstr>
      <vt:lpstr>Newton’s 2nd Law, Rotational form</vt:lpstr>
      <vt:lpstr>Exit slip and 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341</cp:revision>
  <dcterms:created xsi:type="dcterms:W3CDTF">2015-08-11T02:33:52Z</dcterms:created>
  <dcterms:modified xsi:type="dcterms:W3CDTF">2019-09-12T00:05:20Z</dcterms:modified>
</cp:coreProperties>
</file>